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sldIdLst>
    <p:sldId id="256" r:id="rId2"/>
    <p:sldId id="269" r:id="rId3"/>
    <p:sldId id="270" r:id="rId4"/>
    <p:sldId id="272" r:id="rId5"/>
    <p:sldId id="257" r:id="rId6"/>
    <p:sldId id="271" r:id="rId7"/>
    <p:sldId id="289" r:id="rId8"/>
    <p:sldId id="274" r:id="rId9"/>
    <p:sldId id="275" r:id="rId10"/>
    <p:sldId id="276" r:id="rId11"/>
    <p:sldId id="290" r:id="rId12"/>
    <p:sldId id="291" r:id="rId13"/>
    <p:sldId id="292" r:id="rId14"/>
    <p:sldId id="277" r:id="rId15"/>
    <p:sldId id="267" r:id="rId16"/>
    <p:sldId id="278" r:id="rId17"/>
    <p:sldId id="265" r:id="rId18"/>
    <p:sldId id="262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09" autoAdjust="0"/>
    <p:restoredTop sz="64882" autoAdjust="0"/>
  </p:normalViewPr>
  <p:slideViewPr>
    <p:cSldViewPr snapToGrid="0" snapToObjects="1">
      <p:cViewPr varScale="1">
        <p:scale>
          <a:sx n="53" d="100"/>
          <a:sy n="53" d="100"/>
        </p:scale>
        <p:origin x="-12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F54985-9B4B-7A43-9639-E76509571712}" type="datetimeFigureOut">
              <a:rPr lang="en-US" smtClean="0"/>
              <a:pPr/>
              <a:t>1/08/12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20ED0F-B6AA-2A49-810C-50384140F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61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0ED0F-B6AA-2A49-810C-50384140F8F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61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dirty="0" smtClean="0">
                <a:latin typeface="Calibri" pitchFamily="34" charset="0"/>
                <a:cs typeface="Calibri" pitchFamily="34" charset="0"/>
              </a:rPr>
              <a:t>Think about a time when you were involved in a conversation where you were absolutely thrilled by the results of the conversation or you were completely disappointed in the results?????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0ED0F-B6AA-2A49-810C-50384140F8F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642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B435B7-837A-480B-9104-38CB1F821F9A}" type="slidenum">
              <a:rPr lang="en-AU" smtClean="0"/>
              <a:pPr/>
              <a:t>10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56477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B435B7-837A-480B-9104-38CB1F821F9A}" type="slidenum">
              <a:rPr lang="en-AU" smtClean="0"/>
              <a:pPr/>
              <a:t>11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56477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C1AA3E-EC72-C147-8537-429CB62753B8}" type="slidenum">
              <a:rPr lang="en-AU"/>
              <a:pPr/>
              <a:t>15</a:t>
            </a:fld>
            <a:endParaRPr lang="en-AU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AU"/>
              <a:t>These are </a:t>
            </a:r>
            <a:r>
              <a:rPr lang="en-AU" b="1"/>
              <a:t>some of the issues we can explore</a:t>
            </a:r>
            <a:r>
              <a:rPr lang="en-AU"/>
              <a:t> in the development of a Regional Knowledge Strategy.</a:t>
            </a:r>
          </a:p>
          <a:p>
            <a:pPr eaLnBrk="1" hangingPunct="1"/>
            <a:endParaRPr lang="en-AU"/>
          </a:p>
          <a:p>
            <a:pPr eaLnBrk="1" hangingPunct="1"/>
            <a:r>
              <a:rPr lang="en-AU" b="1"/>
              <a:t>Ask “Do any of these issues strike a chord with you?”.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0ED0F-B6AA-2A49-810C-50384140F8F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77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E3900A-F586-2F4A-BB73-03B21B7322BC}" type="slidenum">
              <a:rPr lang="en-AU"/>
              <a:pPr/>
              <a:t>18</a:t>
            </a:fld>
            <a:endParaRPr lang="en-AU"/>
          </a:p>
        </p:txBody>
      </p:sp>
      <p:sp>
        <p:nvSpPr>
          <p:cNvPr id="21507" name="Rectangle 7"/>
          <p:cNvSpPr txBox="1">
            <a:spLocks noGrp="1" noChangeArrowheads="1"/>
          </p:cNvSpPr>
          <p:nvPr/>
        </p:nvSpPr>
        <p:spPr bwMode="auto">
          <a:xfrm>
            <a:off x="3885010" y="8685030"/>
            <a:ext cx="2971368" cy="457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1" hangingPunct="1"/>
            <a:fld id="{DB2AB01B-8CD4-A94D-9D64-03029A2390BA}" type="slidenum">
              <a:rPr lang="en-AU" sz="1200">
                <a:latin typeface="Arial" charset="0"/>
              </a:rPr>
              <a:pPr algn="r" eaLnBrk="1" hangingPunct="1"/>
              <a:t>18</a:t>
            </a:fld>
            <a:endParaRPr lang="en-AU" sz="1200">
              <a:latin typeface="Arial" charset="0"/>
            </a:endParaRPr>
          </a:p>
        </p:txBody>
      </p:sp>
      <p:sp>
        <p:nvSpPr>
          <p:cNvPr id="215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85875" y="787400"/>
            <a:ext cx="4287838" cy="3216275"/>
          </a:xfrm>
          <a:solidFill>
            <a:srgbClr val="FFFFFF"/>
          </a:solidFill>
          <a:ln/>
        </p:spPr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7809" y="4356534"/>
            <a:ext cx="5590585" cy="407318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32AE1F-5A5D-304F-B9F1-1DDB5CD9387F}" type="datetimeFigureOut">
              <a:rPr lang="en-US" smtClean="0"/>
              <a:pPr/>
              <a:t>1/08/12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AE1F-5A5D-304F-B9F1-1DDB5CD9387F}" type="datetimeFigureOut">
              <a:rPr lang="en-US" smtClean="0"/>
              <a:pPr/>
              <a:t>1/08/12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A6-8653-ED4E-BB90-826415EB04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32AE1F-5A5D-304F-B9F1-1DDB5CD9387F}" type="datetimeFigureOut">
              <a:rPr lang="en-US" smtClean="0"/>
              <a:pPr/>
              <a:t>1/08/12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307977" y="950260"/>
            <a:ext cx="2528046" cy="252804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762000">
              <a:schemeClr val="accent1">
                <a:alpha val="80000"/>
              </a:schemeClr>
            </a:innerShdw>
            <a:softEdge rad="3175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AU" smtClean="0"/>
              <a:t>Click icon to add picture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4200" y="1851212"/>
            <a:ext cx="5446714" cy="1730375"/>
          </a:xfrm>
        </p:spPr>
        <p:txBody>
          <a:bodyPr anchor="b" anchorCtr="0"/>
          <a:lstStyle>
            <a:lvl1pPr algn="ctr">
              <a:lnSpc>
                <a:spcPts val="6800"/>
              </a:lnSpc>
              <a:defRPr sz="6500" b="0" cap="none" baseline="0">
                <a:latin typeface="+mj-lt"/>
              </a:defRPr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4200" y="3576918"/>
            <a:ext cx="5446714" cy="829982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AE1F-5A5D-304F-B9F1-1DDB5CD9387F}" type="datetimeFigureOut">
              <a:rPr lang="en-US" smtClean="0"/>
              <a:pPr/>
              <a:t>1/08/12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A6-8653-ED4E-BB90-826415EB049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9"/>
          <p:cNvGrpSpPr/>
          <p:nvPr/>
        </p:nvGrpSpPr>
        <p:grpSpPr>
          <a:xfrm>
            <a:off x="0" y="0"/>
            <a:ext cx="9144000" cy="1191256"/>
            <a:chOff x="0" y="0"/>
            <a:chExt cx="9144000" cy="1191256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 flipV="1">
            <a:off x="0" y="5666744"/>
            <a:ext cx="9144000" cy="1191256"/>
            <a:chOff x="0" y="0"/>
            <a:chExt cx="9144000" cy="1191256"/>
          </a:xfrm>
        </p:grpSpPr>
        <p:pic>
          <p:nvPicPr>
            <p:cNvPr id="12" name="Picture 11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13" name="Picture 12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pic>
        <p:nvPicPr>
          <p:cNvPr id="14" name="Picture 13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3258805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0" name="Picture 9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62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6534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AE1F-5A5D-304F-B9F1-1DDB5CD9387F}" type="datetimeFigureOut">
              <a:rPr lang="en-US" smtClean="0"/>
              <a:pPr/>
              <a:t>1/08/12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A6-8653-ED4E-BB90-826415EB04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11" name="Picture 10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2" name="Picture 11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7240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048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048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AE1F-5A5D-304F-B9F1-1DDB5CD9387F}" type="datetimeFigureOut">
              <a:rPr lang="en-US" smtClean="0"/>
              <a:pPr/>
              <a:t>1/08/12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A6-8653-ED4E-BB90-826415EB049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Picture 13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4766048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  <p:pic>
        <p:nvPicPr>
          <p:cNvPr id="15" name="Picture 14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780052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8" name="Picture 7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AE1F-5A5D-304F-B9F1-1DDB5CD9387F}" type="datetimeFigureOut">
              <a:rPr lang="en-US" smtClean="0"/>
              <a:pPr/>
              <a:t>1/08/12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A6-8653-ED4E-BB90-826415EB04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AE1F-5A5D-304F-B9F1-1DDB5CD9387F}" type="datetimeFigureOut">
              <a:rPr lang="en-US" smtClean="0"/>
              <a:pPr/>
              <a:t>1/08/12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A6-8653-ED4E-BB90-826415EB04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776" cy="1537447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859" y="381001"/>
            <a:ext cx="3813174" cy="5697537"/>
          </a:xfrm>
        </p:spPr>
        <p:txBody>
          <a:bodyPr>
            <a:normAutofit/>
          </a:bodyPr>
          <a:lstStyle>
            <a:lvl1pPr>
              <a:defRPr sz="2400" b="0"/>
            </a:lvl1pPr>
            <a:lvl2pPr>
              <a:defRPr sz="2200" b="0"/>
            </a:lvl2pPr>
            <a:lvl3pPr>
              <a:defRPr sz="2000" b="0"/>
            </a:lvl3pPr>
            <a:lvl4pPr>
              <a:defRPr sz="1800" b="0"/>
            </a:lvl4pPr>
            <a:lvl5pPr>
              <a:defRPr sz="1800" b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2209801"/>
            <a:ext cx="3612776" cy="3200400"/>
          </a:xfrm>
        </p:spPr>
        <p:txBody>
          <a:bodyPr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AE1F-5A5D-304F-B9F1-1DDB5CD9387F}" type="datetimeFigureOut">
              <a:rPr lang="en-US" smtClean="0"/>
              <a:pPr/>
              <a:t>1/08/12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/>
          <a:lstStyle>
            <a:lvl1pPr algn="ctr"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F89C98A6-8653-ED4E-BB90-826415EB04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solidFill>
              <a:schemeClr val="accent1">
                <a:lumMod val="40000"/>
                <a:lumOff val="60000"/>
                <a:alpha val="40000"/>
              </a:schemeClr>
            </a:solidFill>
            <a:miter lim="800000"/>
          </a:ln>
          <a:effectLst>
            <a:innerShdw blurRad="457200">
              <a:schemeClr val="accent1">
                <a:alpha val="80000"/>
              </a:schemeClr>
            </a:innerShdw>
            <a:softEdge rad="3175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AE1F-5A5D-304F-B9F1-1DDB5CD9387F}" type="datetimeFigureOut">
              <a:rPr lang="en-US" smtClean="0"/>
              <a:pPr/>
              <a:t>1/08/12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A6-8653-ED4E-BB90-826415EB04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10" name="Picture 9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1" name="Picture 10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457200">
              <a:schemeClr val="tx1">
                <a:lumMod val="50000"/>
                <a:lumOff val="50000"/>
                <a:alpha val="80000"/>
              </a:schemeClr>
            </a:innerShdw>
            <a:softEdge rad="1270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AE1F-5A5D-304F-B9F1-1DDB5CD9387F}" type="datetimeFigureOut">
              <a:rPr lang="en-US" smtClean="0"/>
              <a:pPr/>
              <a:t>1/08/12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A6-8653-ED4E-BB90-826415EB04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AE1F-5A5D-304F-B9F1-1DDB5CD9387F}" type="datetimeFigureOut">
              <a:rPr lang="en-US" smtClean="0"/>
              <a:pPr/>
              <a:t>1/08/12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A6-8653-ED4E-BB90-826415EB04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7696200" cy="6858000"/>
            <a:chOff x="0" y="0"/>
            <a:chExt cx="7696200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16862"/>
            <a:stretch>
              <a:fillRect/>
            </a:stretch>
          </p:blipFill>
          <p:spPr>
            <a:xfrm>
              <a:off x="0" y="0"/>
              <a:ext cx="7467600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7428309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381001"/>
            <a:ext cx="1447800" cy="5697538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1"/>
            <a:ext cx="6705600" cy="5697537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AE1F-5A5D-304F-B9F1-1DDB5CD9387F}" type="datetimeFigureOut">
              <a:rPr lang="en-US" smtClean="0"/>
              <a:pPr/>
              <a:t>1/08/12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A6-8653-ED4E-BB90-826415EB04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162" y="40341"/>
            <a:ext cx="7570787" cy="14119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2" y="1761565"/>
            <a:ext cx="7570787" cy="4289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0332AE1F-5A5D-304F-B9F1-1DDB5CD9387F}" type="datetimeFigureOut">
              <a:rPr lang="en-US" smtClean="0"/>
              <a:pPr/>
              <a:t>1/08/12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F89C98A6-8653-ED4E-BB90-826415EB04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03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lnSpc>
          <a:spcPts val="6000"/>
        </a:lnSpc>
        <a:spcBef>
          <a:spcPct val="0"/>
        </a:spcBef>
        <a:buNone/>
        <a:defRPr sz="5400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4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krk.net.au" TargetMode="External"/><Relationship Id="rId4" Type="http://schemas.openxmlformats.org/officeDocument/2006/relationships/hyperlink" Target="http://www.cognitive-edge.com" TargetMode="External"/><Relationship Id="rId5" Type="http://schemas.openxmlformats.org/officeDocument/2006/relationships/hyperlink" Target="http://www.hyperedge.com.au" TargetMode="External"/><Relationship Id="rId6" Type="http://schemas.openxmlformats.org/officeDocument/2006/relationships/hyperlink" Target="http://www.hartknowledge.com.au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25711"/>
            <a:ext cx="7772400" cy="2824592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latin typeface="Lucida Calligraphy"/>
                <a:cs typeface="Lucida Calligraphy"/>
              </a:rPr>
              <a:t>Qualitative Evaluation Using Narrative Techniques</a:t>
            </a:r>
            <a:endParaRPr lang="en-US" sz="4800" b="1" dirty="0">
              <a:latin typeface="Lucida Calligraphy"/>
              <a:cs typeface="Lucida Calligraphy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28</a:t>
            </a:r>
            <a:r>
              <a:rPr lang="en-US" baseline="30000" dirty="0" smtClean="0">
                <a:solidFill>
                  <a:schemeClr val="accent4">
                    <a:lumMod val="75000"/>
                  </a:schemeClr>
                </a:solidFill>
              </a:rPr>
              <a:t>th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June 2012 – University of Canberra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5202" y="184666"/>
            <a:ext cx="6461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99FF"/>
                </a:solidFill>
                <a:latin typeface="Lucida Calligraphy"/>
                <a:cs typeface="Lucida Calligraphy"/>
              </a:rPr>
              <a:t>HartKnowledge </a:t>
            </a:r>
            <a:r>
              <a:rPr lang="en-US" dirty="0" smtClean="0">
                <a:solidFill>
                  <a:srgbClr val="FF99FF"/>
                </a:solidFill>
                <a:latin typeface="Lucida Calligraphy"/>
                <a:cs typeface="Lucida Calligraphy"/>
              </a:rPr>
              <a:t>Consulting</a:t>
            </a:r>
            <a:endParaRPr lang="en-US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latin typeface="Lucida Calligraphy"/>
                <a:cs typeface="Lucida Calligraphy"/>
              </a:rPr>
              <a:t>Narrative (story)?</a:t>
            </a:r>
            <a:endParaRPr lang="en-US" sz="4800" b="1" dirty="0">
              <a:latin typeface="Lucida Calligraphy"/>
              <a:cs typeface="Lucida Calligraphy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have been great societies that did not use the wheel, but there have been no societies that did not tell stories. —Ursula K. </a:t>
            </a:r>
            <a:r>
              <a:rPr lang="en-US" dirty="0" err="1" smtClean="0"/>
              <a:t>LeGuin</a:t>
            </a:r>
            <a:endParaRPr lang="en-US" dirty="0" smtClean="0"/>
          </a:p>
          <a:p>
            <a:r>
              <a:rPr lang="en-US" dirty="0"/>
              <a:t>In seeking truth you have to get both sides of a story. —Walter Cronkite</a:t>
            </a:r>
          </a:p>
        </p:txBody>
      </p:sp>
    </p:spTree>
    <p:extLst>
      <p:ext uri="{BB962C8B-B14F-4D97-AF65-F5344CB8AC3E}">
        <p14:creationId xmlns:p14="http://schemas.microsoft.com/office/powerpoint/2010/main" val="1786142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err="1" smtClean="0">
                <a:latin typeface="Lucida Calligraphy"/>
                <a:cs typeface="Lucida Calligraphy"/>
              </a:rPr>
              <a:t>Cynefin</a:t>
            </a:r>
            <a:r>
              <a:rPr lang="en-US" sz="4800" b="1" dirty="0" smtClean="0">
                <a:latin typeface="Lucida Calligraphy"/>
                <a:cs typeface="Lucida Calligraphy"/>
              </a:rPr>
              <a:t> Framework</a:t>
            </a:r>
            <a:endParaRPr lang="en-US" sz="4800" b="1" dirty="0">
              <a:latin typeface="Lucida Calligraphy"/>
              <a:cs typeface="Lucida Calligraphy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6184" r="-16184"/>
          <a:stretch>
            <a:fillRect/>
          </a:stretch>
        </p:blipFill>
        <p:spPr>
          <a:xfrm>
            <a:off x="228455" y="1646183"/>
            <a:ext cx="8593103" cy="4868856"/>
          </a:xfrm>
        </p:spPr>
      </p:pic>
    </p:spTree>
    <p:extLst>
      <p:ext uri="{BB962C8B-B14F-4D97-AF65-F5344CB8AC3E}">
        <p14:creationId xmlns:p14="http://schemas.microsoft.com/office/powerpoint/2010/main" val="915414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151" y="40341"/>
            <a:ext cx="8561425" cy="1411941"/>
          </a:xfrm>
        </p:spPr>
        <p:txBody>
          <a:bodyPr/>
          <a:lstStyle/>
          <a:p>
            <a:r>
              <a:rPr lang="en-AU" sz="4800" b="1" dirty="0" smtClean="0">
                <a:latin typeface="Lucida Calligraphy"/>
                <a:cs typeface="Lucida Calligraphy"/>
              </a:rPr>
              <a:t>Why use Narrative?</a:t>
            </a:r>
            <a:endParaRPr lang="en-AU" sz="4800" b="1" dirty="0">
              <a:latin typeface="Lucida Calligraphy"/>
              <a:cs typeface="Lucida Calligraphy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24495"/>
            <a:ext cx="4038600" cy="4597400"/>
          </a:xfrm>
        </p:spPr>
        <p:txBody>
          <a:bodyPr>
            <a:normAutofit/>
          </a:bodyPr>
          <a:lstStyle/>
          <a:p>
            <a:r>
              <a:rPr lang="en-AU" sz="1600" dirty="0" smtClean="0"/>
              <a:t>When traditional methods like surveys aren’t appropriate e.g. literacy issues.</a:t>
            </a:r>
          </a:p>
          <a:p>
            <a:r>
              <a:rPr lang="en-AU" sz="1600" dirty="0" smtClean="0"/>
              <a:t>When cultural issues make story more appropriate e.g. Indigenous.</a:t>
            </a:r>
          </a:p>
          <a:p>
            <a:r>
              <a:rPr lang="en-AU" sz="1600" dirty="0" smtClean="0"/>
              <a:t>When you have time to collect meaningful or in depth evidence.</a:t>
            </a:r>
          </a:p>
          <a:p>
            <a:r>
              <a:rPr lang="en-AU" sz="1600" dirty="0" smtClean="0"/>
              <a:t>When you are trying to identify the weak signals which may not be surfaced using other methods.</a:t>
            </a:r>
          </a:p>
          <a:p>
            <a:r>
              <a:rPr lang="en-AU" sz="1600" dirty="0" smtClean="0"/>
              <a:t>When you are trying to get people to listen to alternative views in a safe place.</a:t>
            </a:r>
          </a:p>
          <a:p>
            <a:endParaRPr lang="en-AU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6942A8-7224-4206-A2D7-FEDDBB341A5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57" name="Picture 17" descr="C:\Users\Graham\AppData\Local\Microsoft\Windows\Temporary Internet Files\Content.IE5\6QCDY2TE\MP900422122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498" y="2554356"/>
            <a:ext cx="4148805" cy="273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288024"/>
            <a:ext cx="3017520" cy="457200"/>
          </a:xfrm>
        </p:spPr>
        <p:txBody>
          <a:bodyPr/>
          <a:lstStyle/>
          <a:p>
            <a:r>
              <a:rPr lang="en-AU" dirty="0" smtClean="0"/>
              <a:t>Copyright © 2012 – HartKnowledge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474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004" y="40341"/>
            <a:ext cx="8840241" cy="1411941"/>
          </a:xfrm>
        </p:spPr>
        <p:txBody>
          <a:bodyPr/>
          <a:lstStyle/>
          <a:p>
            <a:r>
              <a:rPr lang="en-AU" sz="4800" b="1" dirty="0" smtClean="0">
                <a:latin typeface="Lucida Calligraphy"/>
                <a:cs typeface="Lucida Calligraphy"/>
              </a:rPr>
              <a:t>What is an Anecdote Circle?</a:t>
            </a:r>
            <a:endParaRPr lang="en-US" sz="4800" dirty="0">
              <a:latin typeface="Lucida Calligraphy"/>
              <a:cs typeface="Lucida Calligraphy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90000"/>
              </a:lnSpc>
            </a:pPr>
            <a:r>
              <a:rPr lang="en-AU" sz="8000" dirty="0">
                <a:latin typeface="Candara"/>
                <a:cs typeface="Candara"/>
              </a:rPr>
              <a:t>Anecdote circles use anecdotes of personal experiences </a:t>
            </a:r>
            <a:r>
              <a:rPr lang="en-AU" sz="8000" dirty="0" smtClean="0">
                <a:latin typeface="Candara"/>
                <a:cs typeface="Candara"/>
              </a:rPr>
              <a:t>to </a:t>
            </a:r>
            <a:r>
              <a:rPr lang="en-AU" sz="8000" dirty="0">
                <a:latin typeface="Candara"/>
                <a:cs typeface="Candara"/>
              </a:rPr>
              <a:t>gain evidence of what is really happening in a complex </a:t>
            </a:r>
            <a:r>
              <a:rPr lang="en-AU" sz="8000" dirty="0" smtClean="0">
                <a:latin typeface="Candara"/>
                <a:cs typeface="Candara"/>
              </a:rPr>
              <a:t>environment</a:t>
            </a:r>
            <a:endParaRPr lang="en-AU" sz="8000" dirty="0">
              <a:latin typeface="Candara"/>
              <a:cs typeface="Candara"/>
            </a:endParaRPr>
          </a:p>
          <a:p>
            <a:pPr>
              <a:lnSpc>
                <a:spcPct val="90000"/>
              </a:lnSpc>
            </a:pPr>
            <a:r>
              <a:rPr lang="en-AU" sz="8000" dirty="0">
                <a:latin typeface="Candara"/>
                <a:cs typeface="Candara"/>
              </a:rPr>
              <a:t>They are more open-ended than focus groups and allow for the </a:t>
            </a:r>
            <a:r>
              <a:rPr lang="en-AU" sz="8000" dirty="0" smtClean="0">
                <a:latin typeface="Candara"/>
                <a:cs typeface="Candara"/>
              </a:rPr>
              <a:t>unexpected or weak signal to surface  </a:t>
            </a:r>
            <a:endParaRPr lang="en-AU" sz="8000" dirty="0">
              <a:latin typeface="Candara"/>
              <a:cs typeface="Candara"/>
            </a:endParaRPr>
          </a:p>
          <a:p>
            <a:pPr>
              <a:lnSpc>
                <a:spcPct val="90000"/>
              </a:lnSpc>
            </a:pPr>
            <a:r>
              <a:rPr lang="en-AU" sz="8000" dirty="0">
                <a:latin typeface="Candara"/>
                <a:cs typeface="Candara"/>
              </a:rPr>
              <a:t>Focus groups are more concerned with opinions and judgements than anecdotes which are more concerned with personal experiences</a:t>
            </a:r>
          </a:p>
          <a:p>
            <a:pPr>
              <a:lnSpc>
                <a:spcPct val="90000"/>
              </a:lnSpc>
            </a:pPr>
            <a:r>
              <a:rPr lang="en-AU" sz="8000" dirty="0">
                <a:latin typeface="Candara"/>
                <a:cs typeface="Candara"/>
              </a:rPr>
              <a:t>Anecdotes reveal the values and behaviours of </a:t>
            </a:r>
            <a:r>
              <a:rPr lang="en-AU" sz="8000" dirty="0" smtClean="0">
                <a:latin typeface="Candara"/>
                <a:cs typeface="Candara"/>
              </a:rPr>
              <a:t>people in order to make sense of a situation or event</a:t>
            </a:r>
          </a:p>
          <a:p>
            <a:pPr>
              <a:lnSpc>
                <a:spcPct val="90000"/>
              </a:lnSpc>
            </a:pPr>
            <a:r>
              <a:rPr lang="en-AU" sz="8000" dirty="0" smtClean="0">
                <a:latin typeface="Candara"/>
                <a:cs typeface="Candara"/>
              </a:rPr>
              <a:t>Anecdotes </a:t>
            </a:r>
            <a:r>
              <a:rPr lang="en-AU" sz="8000" dirty="0">
                <a:latin typeface="Candara"/>
                <a:cs typeface="Candara"/>
              </a:rPr>
              <a:t>link events in a meaningful way</a:t>
            </a:r>
          </a:p>
          <a:p>
            <a:pPr>
              <a:lnSpc>
                <a:spcPct val="90000"/>
              </a:lnSpc>
            </a:pPr>
            <a:endParaRPr lang="en-AU" sz="8000" dirty="0">
              <a:latin typeface="Arial" charset="0"/>
            </a:endParaRPr>
          </a:p>
          <a:p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30005" y="6373204"/>
            <a:ext cx="3181170" cy="351547"/>
          </a:xfrm>
        </p:spPr>
        <p:txBody>
          <a:bodyPr/>
          <a:lstStyle/>
          <a:p>
            <a:r>
              <a:rPr lang="en-AU" dirty="0"/>
              <a:t>Copyright © 2012 – HartKnowledge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latin typeface="Lucida Calligraphy"/>
                <a:cs typeface="Lucida Calligraphy"/>
              </a:rPr>
              <a:t>No Conversation = No Relationship</a:t>
            </a:r>
            <a:endParaRPr lang="en-US" sz="4800" b="1" dirty="0">
              <a:latin typeface="Lucida Calligraphy"/>
              <a:cs typeface="Lucida Calligraphy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8814"/>
            <a:ext cx="4038600" cy="3586285"/>
          </a:xfrm>
        </p:spPr>
        <p:txBody>
          <a:bodyPr>
            <a:normAutofit/>
          </a:bodyPr>
          <a:lstStyle/>
          <a:p>
            <a:r>
              <a:rPr lang="en-US" sz="1600" dirty="0" smtClean="0"/>
              <a:t>Real conversation catches fire. It involves more than sending and receiving information (Theodore </a:t>
            </a:r>
            <a:r>
              <a:rPr lang="en-US" sz="1600" dirty="0" err="1" smtClean="0"/>
              <a:t>Zeldin</a:t>
            </a:r>
            <a:r>
              <a:rPr lang="en-US" sz="1600" dirty="0" smtClean="0"/>
              <a:t>).</a:t>
            </a:r>
          </a:p>
          <a:p>
            <a:r>
              <a:rPr lang="en-US" sz="1600" dirty="0" smtClean="0"/>
              <a:t>Everywhere you go there is a need to converse and communicate – to collect and exchange ideas and knowledge.</a:t>
            </a:r>
          </a:p>
          <a:p>
            <a:r>
              <a:rPr lang="en-US" sz="1600" dirty="0" smtClean="0"/>
              <a:t>Sharing knowledge with your stakeholders leads to ‘knowledge elicitation’ i.e. new knowledge.</a:t>
            </a:r>
            <a:endParaRPr lang="en-US" sz="1600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288024"/>
            <a:ext cx="3017520" cy="457200"/>
          </a:xfrm>
        </p:spPr>
        <p:txBody>
          <a:bodyPr/>
          <a:lstStyle/>
          <a:p>
            <a:r>
              <a:rPr lang="en-AU" dirty="0" smtClean="0"/>
              <a:t>Copyright © 2012 – HartKnowledge</a:t>
            </a:r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795438" y="6306704"/>
            <a:ext cx="1905000" cy="457200"/>
          </a:xfrm>
        </p:spPr>
        <p:txBody>
          <a:bodyPr/>
          <a:lstStyle/>
          <a:p>
            <a:pPr algn="r"/>
            <a:fld id="{916942A8-7224-4206-A2D7-FEDDBB341A52}" type="slidenum">
              <a:rPr lang="en-US" smtClean="0"/>
              <a:pPr algn="r"/>
              <a:t>6</a:t>
            </a:fld>
            <a:endParaRPr lang="en-US" dirty="0"/>
          </a:p>
        </p:txBody>
      </p:sp>
      <p:pic>
        <p:nvPicPr>
          <p:cNvPr id="7186" name="Picture 18" descr="C:\Users\Graham\AppData\Local\Microsoft\Windows\Temporary Internet Files\Content.IE5\FCNZKSYZ\MP900422733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691" y="1608811"/>
            <a:ext cx="3726291" cy="372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98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208" y="40341"/>
            <a:ext cx="8282774" cy="1411941"/>
          </a:xfrm>
        </p:spPr>
        <p:txBody>
          <a:bodyPr/>
          <a:lstStyle/>
          <a:p>
            <a:r>
              <a:rPr lang="en-US" sz="4800" b="1" dirty="0" smtClean="0">
                <a:latin typeface="Lucida Calligraphy"/>
                <a:cs typeface="Lucida Calligraphy"/>
              </a:rPr>
              <a:t>Using Anecdote Circles</a:t>
            </a:r>
            <a:endParaRPr lang="en-US" sz="4800" b="1" dirty="0">
              <a:latin typeface="Lucida Calligraphy"/>
              <a:cs typeface="Lucida Calligraphy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8814"/>
            <a:ext cx="4038600" cy="3586285"/>
          </a:xfrm>
        </p:spPr>
        <p:txBody>
          <a:bodyPr>
            <a:normAutofit fontScale="92500" lnSpcReduction="20000"/>
          </a:bodyPr>
          <a:lstStyle/>
          <a:p>
            <a:r>
              <a:rPr lang="en-US" sz="1600" dirty="0" smtClean="0"/>
              <a:t>Gathering stories and experiences using the anecdote circle.</a:t>
            </a:r>
          </a:p>
          <a:p>
            <a:r>
              <a:rPr lang="en-US" sz="1600" dirty="0" smtClean="0"/>
              <a:t>Reading and </a:t>
            </a:r>
            <a:r>
              <a:rPr lang="en-US" sz="1600" dirty="0" err="1" smtClean="0"/>
              <a:t>labelling</a:t>
            </a:r>
            <a:r>
              <a:rPr lang="en-US" sz="1600" dirty="0" smtClean="0"/>
              <a:t> those stories/anecdotes.</a:t>
            </a:r>
          </a:p>
          <a:p>
            <a:r>
              <a:rPr lang="en-US" sz="1600" dirty="0" smtClean="0"/>
              <a:t>Clustering the labels and looking for patterns in the anecdotes.</a:t>
            </a:r>
          </a:p>
          <a:p>
            <a:r>
              <a:rPr lang="en-US" sz="1600" dirty="0" err="1" smtClean="0"/>
              <a:t>Labelling</a:t>
            </a:r>
            <a:r>
              <a:rPr lang="en-US" sz="1600" dirty="0" smtClean="0"/>
              <a:t> the clusters with goals we think we need to be striving for.</a:t>
            </a:r>
          </a:p>
          <a:p>
            <a:r>
              <a:rPr lang="en-US" sz="1600" dirty="0" err="1" smtClean="0"/>
              <a:t>Prioritising</a:t>
            </a:r>
            <a:r>
              <a:rPr lang="en-US" sz="1600" dirty="0" smtClean="0"/>
              <a:t> the identified goals.</a:t>
            </a:r>
          </a:p>
          <a:p>
            <a:r>
              <a:rPr lang="en-US" sz="1600" dirty="0" smtClean="0"/>
              <a:t>Allocating actions against the goals.</a:t>
            </a:r>
            <a:endParaRPr lang="en-US" sz="1600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288024"/>
            <a:ext cx="3017520" cy="457200"/>
          </a:xfrm>
        </p:spPr>
        <p:txBody>
          <a:bodyPr/>
          <a:lstStyle/>
          <a:p>
            <a:r>
              <a:rPr lang="en-AU" dirty="0" smtClean="0"/>
              <a:t>Copyright © 2012 – HartKnowledge</a:t>
            </a:r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795438" y="6306704"/>
            <a:ext cx="1905000" cy="457200"/>
          </a:xfrm>
        </p:spPr>
        <p:txBody>
          <a:bodyPr/>
          <a:lstStyle/>
          <a:p>
            <a:pPr algn="r"/>
            <a:fld id="{916942A8-7224-4206-A2D7-FEDDBB341A52}" type="slidenum">
              <a:rPr lang="en-US" smtClean="0"/>
              <a:pPr algn="r"/>
              <a:t>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082" y="2585399"/>
            <a:ext cx="4025900" cy="267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502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83492" y="40341"/>
            <a:ext cx="8442236" cy="1411941"/>
          </a:xfrm>
        </p:spPr>
        <p:txBody>
          <a:bodyPr/>
          <a:lstStyle/>
          <a:p>
            <a:r>
              <a:rPr lang="en-AU" sz="4800" b="1" dirty="0" smtClean="0">
                <a:latin typeface="Lucida Calligraphy"/>
                <a:cs typeface="Lucida Calligraphy"/>
              </a:rPr>
              <a:t>Anecdote Circles Rules</a:t>
            </a:r>
            <a:endParaRPr lang="en-AU" sz="4800" b="1" dirty="0">
              <a:latin typeface="Lucida Calligraphy"/>
              <a:cs typeface="Lucida Calligraphy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614556"/>
            <a:ext cx="4038600" cy="3066774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600"/>
              </a:spcAft>
            </a:pPr>
            <a:r>
              <a:rPr lang="en-AU" sz="1600" dirty="0" smtClean="0"/>
              <a:t>8-12 people in a circle.</a:t>
            </a:r>
          </a:p>
          <a:p>
            <a:pPr>
              <a:spcAft>
                <a:spcPts val="600"/>
              </a:spcAft>
            </a:pPr>
            <a:r>
              <a:rPr lang="en-AU" sz="1600" dirty="0" smtClean="0"/>
              <a:t>Rules of behaviour:</a:t>
            </a:r>
          </a:p>
          <a:p>
            <a:pPr lvl="1">
              <a:spcAft>
                <a:spcPts val="600"/>
              </a:spcAft>
            </a:pPr>
            <a:r>
              <a:rPr lang="en-AU" sz="1400" dirty="0" smtClean="0"/>
              <a:t>1st or 2nd hand examples;</a:t>
            </a:r>
          </a:p>
          <a:p>
            <a:pPr lvl="1">
              <a:spcAft>
                <a:spcPts val="600"/>
              </a:spcAft>
            </a:pPr>
            <a:r>
              <a:rPr lang="en-AU" sz="1400" dirty="0" smtClean="0"/>
              <a:t>Don’t disagree – take the opportunity to tell your version;</a:t>
            </a:r>
          </a:p>
          <a:p>
            <a:pPr lvl="1">
              <a:spcAft>
                <a:spcPts val="600"/>
              </a:spcAft>
            </a:pPr>
            <a:r>
              <a:rPr lang="en-AU" sz="1400" dirty="0" smtClean="0"/>
              <a:t>Try to let others finish their story;</a:t>
            </a:r>
          </a:p>
          <a:p>
            <a:pPr lvl="1">
              <a:spcAft>
                <a:spcPts val="600"/>
              </a:spcAft>
            </a:pPr>
            <a:r>
              <a:rPr lang="en-AU" sz="1400" dirty="0" smtClean="0"/>
              <a:t>Chatham House Rule – what is said in the Anecdote Circle stays in the </a:t>
            </a:r>
            <a:r>
              <a:rPr lang="en-AU" sz="1400" dirty="0"/>
              <a:t>Anecdote </a:t>
            </a:r>
            <a:r>
              <a:rPr lang="en-AU" sz="1400" dirty="0" smtClean="0"/>
              <a:t>Circle.</a:t>
            </a:r>
          </a:p>
          <a:p>
            <a:pPr>
              <a:spcAft>
                <a:spcPts val="600"/>
              </a:spcAft>
            </a:pPr>
            <a:r>
              <a:rPr lang="en-AU" sz="1600" dirty="0" smtClean="0"/>
              <a:t>Different methods of recording the anecdotes/narrative.</a:t>
            </a:r>
            <a:endParaRPr lang="en-AU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457200" y="6356350"/>
            <a:ext cx="2810435" cy="365125"/>
          </a:xfrm>
        </p:spPr>
        <p:txBody>
          <a:bodyPr/>
          <a:lstStyle/>
          <a:p>
            <a:fld id="{916942A8-7224-4206-A2D7-FEDDBB341A5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122" name="Picture 2" descr="C:\Users\Graham\Pictures\iStock\iStock_000008542224X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028" y="1664991"/>
            <a:ext cx="3695700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61812" y="6288024"/>
            <a:ext cx="2612908" cy="457200"/>
          </a:xfrm>
        </p:spPr>
        <p:txBody>
          <a:bodyPr/>
          <a:lstStyle/>
          <a:p>
            <a:r>
              <a:rPr lang="en-AU" dirty="0" smtClean="0"/>
              <a:t>Copyright © 2012 – HartKnowledge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198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4800" b="1" dirty="0" smtClean="0">
                <a:latin typeface="Lucida Calligraphy"/>
                <a:cs typeface="Lucida Calligraphy"/>
              </a:rPr>
              <a:t>First Exercise</a:t>
            </a:r>
            <a:r>
              <a:rPr lang="en-AU" sz="4800" b="1" dirty="0">
                <a:latin typeface="Lucida Calligraphy"/>
                <a:cs typeface="Lucida Calligraphy"/>
              </a:rPr>
              <a:t>: </a:t>
            </a:r>
            <a:r>
              <a:rPr lang="en-AU" sz="4800" b="1" dirty="0" smtClean="0">
                <a:latin typeface="Lucida Calligraphy"/>
                <a:cs typeface="Lucida Calligraphy"/>
              </a:rPr>
              <a:t>Anecdote Circles</a:t>
            </a:r>
            <a:endParaRPr lang="en-AU" sz="4800" b="1" dirty="0">
              <a:latin typeface="Lucida Calligraphy"/>
              <a:cs typeface="Lucida Calligraphy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2090806"/>
            <a:ext cx="4038600" cy="249030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AU" sz="1600" dirty="0" smtClean="0"/>
              <a:t>Think </a:t>
            </a:r>
            <a:r>
              <a:rPr lang="en-AU" sz="1600" dirty="0"/>
              <a:t>about a </a:t>
            </a:r>
            <a:r>
              <a:rPr lang="en-AU" sz="1600" dirty="0" smtClean="0"/>
              <a:t>time when you were completely disgusted with </a:t>
            </a:r>
            <a:r>
              <a:rPr lang="en-AU" sz="1600" dirty="0" smtClean="0">
                <a:solidFill>
                  <a:srgbClr val="FF0000"/>
                </a:solidFill>
              </a:rPr>
              <a:t>(topic …) </a:t>
            </a:r>
            <a:r>
              <a:rPr lang="en-AU" sz="1600" dirty="0" smtClean="0"/>
              <a:t>or really delighted with </a:t>
            </a:r>
            <a:r>
              <a:rPr lang="en-AU" sz="1600" dirty="0" smtClean="0">
                <a:solidFill>
                  <a:srgbClr val="FF0000"/>
                </a:solidFill>
              </a:rPr>
              <a:t>(topic…) </a:t>
            </a:r>
          </a:p>
          <a:p>
            <a:pPr>
              <a:spcAft>
                <a:spcPts val="600"/>
              </a:spcAft>
            </a:pPr>
            <a:r>
              <a:rPr lang="en-AU" sz="1600" dirty="0" smtClean="0"/>
              <a:t>Come up with at least 10 anecdotes.</a:t>
            </a:r>
          </a:p>
          <a:p>
            <a:pPr>
              <a:spcAft>
                <a:spcPts val="600"/>
              </a:spcAft>
            </a:pPr>
            <a:endParaRPr lang="en-AU" sz="1600" dirty="0" smtClean="0"/>
          </a:p>
          <a:p>
            <a:pPr lvl="1">
              <a:spcAft>
                <a:spcPts val="600"/>
              </a:spcAft>
            </a:pPr>
            <a:endParaRPr lang="en-AU" sz="1600" dirty="0" smtClean="0"/>
          </a:p>
          <a:p>
            <a:endParaRPr lang="en-AU" sz="1600" dirty="0" smtClean="0"/>
          </a:p>
          <a:p>
            <a:endParaRPr lang="en-AU" sz="1600" dirty="0"/>
          </a:p>
          <a:p>
            <a:endParaRPr lang="en-AU" sz="1600" dirty="0" smtClean="0"/>
          </a:p>
          <a:p>
            <a:pPr lvl="1"/>
            <a:endParaRPr lang="en-AU" sz="16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916942A8-7224-4206-A2D7-FEDDBB341A52}" type="slidenum">
              <a:rPr lang="en-US" smtClean="0"/>
              <a:pPr algn="r"/>
              <a:t>9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562225" y="1483995"/>
            <a:ext cx="6000750" cy="4954905"/>
            <a:chOff x="3446145" y="2036445"/>
            <a:chExt cx="4389120" cy="3910965"/>
          </a:xfrm>
        </p:grpSpPr>
        <p:pic>
          <p:nvPicPr>
            <p:cNvPr id="3083" name="Picture 11" descr="C:\Users\Graham\AppData\Local\Microsoft\Windows\Temporary Internet Files\Content.IE5\MW9OHY86\MC900441322[1]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6145" y="3752850"/>
              <a:ext cx="2194560" cy="2194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4" name="Picture 12" descr="C:\Users\Graham\AppData\Local\Microsoft\Windows\Temporary Internet Files\Content.IE5\OWD6WEZ1\MC900441321[1]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0705" y="2036445"/>
              <a:ext cx="2194560" cy="2194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288024"/>
            <a:ext cx="3017520" cy="457200"/>
          </a:xfrm>
        </p:spPr>
        <p:txBody>
          <a:bodyPr/>
          <a:lstStyle/>
          <a:p>
            <a:r>
              <a:rPr lang="en-AU" dirty="0" smtClean="0"/>
              <a:t>Copyright © 2012 – HartKnowledge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215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661"/>
            <a:ext cx="9144000" cy="1411941"/>
          </a:xfrm>
        </p:spPr>
        <p:txBody>
          <a:bodyPr/>
          <a:lstStyle/>
          <a:p>
            <a:r>
              <a:rPr lang="en-AU" sz="4000" b="1" dirty="0" smtClean="0">
                <a:latin typeface="Lucida Calligraphy"/>
                <a:cs typeface="Lucida Calligraphy"/>
              </a:rPr>
              <a:t>Second exercise - Making Sense – Labelling anecdotes</a:t>
            </a:r>
            <a:endParaRPr lang="en-AU" sz="4000" b="1" dirty="0">
              <a:latin typeface="Lucida Calligraphy"/>
              <a:cs typeface="Lucida Calligraphy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24495"/>
            <a:ext cx="4038600" cy="45974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600" dirty="0">
                <a:latin typeface="Calibri" pitchFamily="34" charset="0"/>
                <a:cs typeface="Calibri" pitchFamily="34" charset="0"/>
              </a:rPr>
              <a:t>Work in pairs and read the anecdotes.  For each anecdote write in a few words on the pink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hexie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>one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 of the following: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dirty="0">
                <a:latin typeface="Calibri" pitchFamily="34" charset="0"/>
                <a:cs typeface="Calibri" pitchFamily="34" charset="0"/>
              </a:rPr>
              <a:t>What</a:t>
            </a:r>
            <a:r>
              <a:rPr lang="en-US" altLang="en-US" sz="1600" dirty="0">
                <a:latin typeface="Calibri" pitchFamily="34" charset="0"/>
                <a:cs typeface="Calibri" pitchFamily="34" charset="0"/>
              </a:rPr>
              <a:t>’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s interesting </a:t>
            </a:r>
            <a:r>
              <a:rPr lang="en-US" sz="1600" i="1" dirty="0">
                <a:latin typeface="Calibri" pitchFamily="34" charset="0"/>
                <a:cs typeface="Calibri" pitchFamily="34" charset="0"/>
              </a:rPr>
              <a:t>OR 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dirty="0">
                <a:latin typeface="Calibri" pitchFamily="34" charset="0"/>
                <a:cs typeface="Calibri" pitchFamily="34" charset="0"/>
              </a:rPr>
              <a:t>What</a:t>
            </a:r>
            <a:r>
              <a:rPr lang="en-US" altLang="en-US" sz="1600" dirty="0">
                <a:latin typeface="Calibri" pitchFamily="34" charset="0"/>
                <a:cs typeface="Calibri" pitchFamily="34" charset="0"/>
              </a:rPr>
              <a:t>’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s important </a:t>
            </a:r>
            <a:r>
              <a:rPr lang="en-US" sz="1600" i="1" dirty="0">
                <a:latin typeface="Calibri" pitchFamily="34" charset="0"/>
                <a:cs typeface="Calibri" pitchFamily="34" charset="0"/>
              </a:rPr>
              <a:t>OR 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dirty="0">
                <a:latin typeface="Calibri" pitchFamily="34" charset="0"/>
                <a:cs typeface="Calibri" pitchFamily="34" charset="0"/>
              </a:rPr>
              <a:t>What</a:t>
            </a:r>
            <a:r>
              <a:rPr lang="en-US" altLang="en-US" sz="1600" dirty="0">
                <a:latin typeface="Calibri" pitchFamily="34" charset="0"/>
                <a:cs typeface="Calibri" pitchFamily="34" charset="0"/>
              </a:rPr>
              <a:t>’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s the moral of the story? </a:t>
            </a:r>
          </a:p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916942A8-7224-4206-A2D7-FEDDBB341A52}" type="slidenum">
              <a:rPr lang="en-US" smtClean="0"/>
              <a:pPr algn="r"/>
              <a:t>10</a:t>
            </a:fld>
            <a:endParaRPr lang="en-US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288024"/>
            <a:ext cx="3017520" cy="457200"/>
          </a:xfrm>
        </p:spPr>
        <p:txBody>
          <a:bodyPr/>
          <a:lstStyle/>
          <a:p>
            <a:pPr algn="ctr"/>
            <a:r>
              <a:rPr lang="en-AU" dirty="0" smtClean="0"/>
              <a:t>Copyright © 2012 – HartKnowledge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2687" y="2415468"/>
            <a:ext cx="3870796" cy="290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238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661"/>
            <a:ext cx="9144000" cy="1411941"/>
          </a:xfrm>
        </p:spPr>
        <p:txBody>
          <a:bodyPr/>
          <a:lstStyle/>
          <a:p>
            <a:r>
              <a:rPr lang="en-AU" sz="4000" b="1" dirty="0" smtClean="0">
                <a:latin typeface="Lucida Calligraphy"/>
                <a:cs typeface="Lucida Calligraphy"/>
              </a:rPr>
              <a:t>Third exercise Making Sense – Labelling clusters</a:t>
            </a:r>
            <a:endParaRPr lang="en-AU" sz="4000" b="1" dirty="0">
              <a:latin typeface="Lucida Calligraphy"/>
              <a:cs typeface="Lucida Calligraphy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24495"/>
            <a:ext cx="4038600" cy="4597400"/>
          </a:xfrm>
        </p:spPr>
        <p:txBody>
          <a:bodyPr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n-AU" sz="1600" dirty="0"/>
              <a:t>Take all the post-it notes and place them on the other wall. We are now going to cluster the post-it notes around different topics.</a:t>
            </a:r>
          </a:p>
          <a:p>
            <a:pPr>
              <a:spcAft>
                <a:spcPts val="600"/>
              </a:spcAft>
            </a:pPr>
            <a:r>
              <a:rPr lang="en-AU" sz="1600" dirty="0"/>
              <a:t>Cluster together post-it notes with strongly associated meanings.</a:t>
            </a:r>
          </a:p>
          <a:p>
            <a:pPr>
              <a:spcAft>
                <a:spcPts val="600"/>
              </a:spcAft>
            </a:pPr>
            <a:r>
              <a:rPr lang="en-AU" sz="1600" dirty="0"/>
              <a:t>Avoid super-clusters such as </a:t>
            </a:r>
            <a:r>
              <a:rPr lang="en-AU" sz="1600" i="1" dirty="0"/>
              <a:t>“communication” </a:t>
            </a:r>
            <a:r>
              <a:rPr lang="en-AU" sz="1600" dirty="0"/>
              <a:t>or </a:t>
            </a:r>
            <a:r>
              <a:rPr lang="en-AU" sz="1600" i="1" dirty="0"/>
              <a:t>“culture”</a:t>
            </a:r>
            <a:r>
              <a:rPr lang="en-AU" sz="1600" dirty="0"/>
              <a:t>.</a:t>
            </a:r>
          </a:p>
          <a:p>
            <a:pPr>
              <a:spcAft>
                <a:spcPts val="600"/>
              </a:spcAft>
            </a:pPr>
            <a:r>
              <a:rPr lang="en-AU" sz="1600" dirty="0"/>
              <a:t>Using different coloured post-it notes, label each cluster with a short expression that links together the ideas in the cluster, for example:  </a:t>
            </a:r>
          </a:p>
          <a:p>
            <a:pPr lvl="1">
              <a:spcAft>
                <a:spcPts val="600"/>
              </a:spcAft>
            </a:pPr>
            <a:r>
              <a:rPr lang="en-AU" sz="1600" i="1" dirty="0"/>
              <a:t>"We want to improve ..." </a:t>
            </a:r>
          </a:p>
          <a:p>
            <a:pPr lvl="1">
              <a:spcAft>
                <a:spcPts val="600"/>
              </a:spcAft>
            </a:pPr>
            <a:r>
              <a:rPr lang="en-AU" sz="1600" i="1" dirty="0"/>
              <a:t>"We want to foster/nurture ..." </a:t>
            </a:r>
          </a:p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916942A8-7224-4206-A2D7-FEDDBB341A52}" type="slidenum">
              <a:rPr lang="en-US" smtClean="0"/>
              <a:pPr algn="r"/>
              <a:t>11</a:t>
            </a:fld>
            <a:endParaRPr lang="en-US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288024"/>
            <a:ext cx="3017520" cy="457200"/>
          </a:xfrm>
        </p:spPr>
        <p:txBody>
          <a:bodyPr/>
          <a:lstStyle/>
          <a:p>
            <a:pPr algn="ctr"/>
            <a:r>
              <a:rPr lang="en-AU" dirty="0" smtClean="0"/>
              <a:t>Copyright © 2012 – HartKnowledge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4285" y="1769074"/>
            <a:ext cx="3502003" cy="466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322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83492" y="40341"/>
            <a:ext cx="8442236" cy="1411941"/>
          </a:xfrm>
        </p:spPr>
        <p:txBody>
          <a:bodyPr/>
          <a:lstStyle/>
          <a:p>
            <a:r>
              <a:rPr lang="en-AU" sz="4800" b="1" dirty="0" smtClean="0">
                <a:latin typeface="Lucida Calligraphy"/>
                <a:cs typeface="Lucida Calligraphy"/>
              </a:rPr>
              <a:t>Voting on the Priority Cluster</a:t>
            </a:r>
            <a:endParaRPr lang="en-AU" sz="4800" b="1" dirty="0">
              <a:latin typeface="Lucida Calligraphy"/>
              <a:cs typeface="Lucida Calligraphy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614556"/>
            <a:ext cx="4038600" cy="3066774"/>
          </a:xfrm>
        </p:spPr>
        <p:txBody>
          <a:bodyPr>
            <a:normAutofit fontScale="70000" lnSpcReduction="20000"/>
          </a:bodyPr>
          <a:lstStyle/>
          <a:p>
            <a:pPr>
              <a:spcAft>
                <a:spcPts val="600"/>
              </a:spcAft>
            </a:pPr>
            <a:r>
              <a:rPr lang="en-AU" sz="1600" dirty="0" smtClean="0"/>
              <a:t>You are given 3 pink post it notes – large, medium, and small.</a:t>
            </a:r>
          </a:p>
          <a:p>
            <a:pPr>
              <a:spcAft>
                <a:spcPts val="600"/>
              </a:spcAft>
            </a:pPr>
            <a:r>
              <a:rPr lang="en-AU" sz="1600" dirty="0" smtClean="0"/>
              <a:t>Write out the name of the cluster you consider to be the highest priority for action the large post it.</a:t>
            </a:r>
          </a:p>
          <a:p>
            <a:pPr>
              <a:spcAft>
                <a:spcPts val="600"/>
              </a:spcAft>
            </a:pPr>
            <a:r>
              <a:rPr lang="en-AU" sz="1600" dirty="0" smtClean="0"/>
              <a:t>Write out the second highest priority on the medium post it</a:t>
            </a:r>
          </a:p>
          <a:p>
            <a:pPr>
              <a:spcAft>
                <a:spcPts val="600"/>
              </a:spcAft>
            </a:pPr>
            <a:r>
              <a:rPr lang="en-AU" sz="1600" dirty="0" smtClean="0"/>
              <a:t>Write out the third highest priority on the smallest post it</a:t>
            </a:r>
            <a:endParaRPr lang="en-AU" sz="1400" dirty="0" smtClean="0"/>
          </a:p>
          <a:p>
            <a:pPr>
              <a:spcAft>
                <a:spcPts val="600"/>
              </a:spcAft>
            </a:pPr>
            <a:r>
              <a:rPr lang="en-AU" sz="1600" dirty="0" smtClean="0"/>
              <a:t>AS a group not place your post its on the clusters corresponding to first, second and third priority.</a:t>
            </a:r>
            <a:endParaRPr lang="en-AU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6942A8-7224-4206-A2D7-FEDDBB341A5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288024"/>
            <a:ext cx="3017520" cy="457200"/>
          </a:xfrm>
        </p:spPr>
        <p:txBody>
          <a:bodyPr/>
          <a:lstStyle/>
          <a:p>
            <a:r>
              <a:rPr lang="en-AU" dirty="0" smtClean="0"/>
              <a:t>Copyright © 2012 – HartKnowledge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804" y="2481638"/>
            <a:ext cx="3899993" cy="292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807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36076" y="40341"/>
            <a:ext cx="8878936" cy="1411941"/>
          </a:xfrm>
        </p:spPr>
        <p:txBody>
          <a:bodyPr/>
          <a:lstStyle/>
          <a:p>
            <a:r>
              <a:rPr lang="en-AU" sz="4800" b="1" dirty="0" smtClean="0">
                <a:latin typeface="Lucida Calligraphy"/>
                <a:cs typeface="Lucida Calligraphy"/>
              </a:rPr>
              <a:t>Actions for Improvement</a:t>
            </a:r>
            <a:endParaRPr lang="en-AU" sz="4800" b="1" dirty="0">
              <a:latin typeface="Lucida Calligraphy"/>
              <a:cs typeface="Lucida Calligraphy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614556"/>
            <a:ext cx="4038600" cy="428236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AU" sz="1600" dirty="0" smtClean="0"/>
              <a:t>After the priorities are brainstormed by the group for possible large projects and small actions, each table is to select a project.</a:t>
            </a:r>
          </a:p>
          <a:p>
            <a:pPr>
              <a:spcAft>
                <a:spcPts val="600"/>
              </a:spcAft>
            </a:pPr>
            <a:r>
              <a:rPr lang="en-AU" sz="1600" dirty="0" smtClean="0"/>
              <a:t>This project is flushed out by the group as to what actions need to occur, who will be </a:t>
            </a:r>
            <a:r>
              <a:rPr lang="en-AU" sz="1600" dirty="0" err="1" smtClean="0"/>
              <a:t>responnsible</a:t>
            </a:r>
            <a:r>
              <a:rPr lang="en-AU" sz="1600" dirty="0" smtClean="0"/>
              <a:t> and what the first steps are</a:t>
            </a:r>
          </a:p>
          <a:p>
            <a:pPr>
              <a:spcAft>
                <a:spcPts val="600"/>
              </a:spcAft>
            </a:pPr>
            <a:r>
              <a:rPr lang="en-AU" sz="1600" dirty="0" smtClean="0"/>
              <a:t>The same process is repeated for smaller actions …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6942A8-7224-4206-A2D7-FEDDBB341A5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288024"/>
            <a:ext cx="3017520" cy="457200"/>
          </a:xfrm>
        </p:spPr>
        <p:txBody>
          <a:bodyPr/>
          <a:lstStyle/>
          <a:p>
            <a:r>
              <a:rPr lang="en-AU" dirty="0" smtClean="0"/>
              <a:t>Copyright © 2012 – HartKnowledge</a:t>
            </a:r>
            <a:endParaRPr lang="en-US" dirty="0"/>
          </a:p>
        </p:txBody>
      </p:sp>
      <p:pic>
        <p:nvPicPr>
          <p:cNvPr id="9" name="Picture 2" descr="C:\Users\Graham\Pictures\iStock\iStock_000007195500X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406" y="2157456"/>
            <a:ext cx="3912981" cy="390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627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latin typeface="Lucida Calligraphy"/>
                <a:cs typeface="Lucida Calligraphy"/>
              </a:rPr>
              <a:t>Some Limitations</a:t>
            </a:r>
            <a:endParaRPr lang="en-US" sz="4800" b="1" dirty="0">
              <a:latin typeface="Lucida Calligraphy"/>
              <a:cs typeface="Lucida Calligraphy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sz="2800" dirty="0">
                <a:latin typeface="Candara"/>
                <a:cs typeface="Candara"/>
              </a:rPr>
              <a:t>Geographic dispersal of the </a:t>
            </a:r>
            <a:r>
              <a:rPr lang="en-AU" sz="2800" dirty="0" smtClean="0">
                <a:latin typeface="Candara"/>
                <a:cs typeface="Candara"/>
              </a:rPr>
              <a:t>clients may mean you cannot get a valid sample</a:t>
            </a:r>
            <a:endParaRPr lang="en-AU" sz="2800" dirty="0">
              <a:latin typeface="Candara"/>
              <a:cs typeface="Candara"/>
            </a:endParaRPr>
          </a:p>
          <a:p>
            <a:r>
              <a:rPr lang="en-AU" sz="2800" dirty="0">
                <a:latin typeface="Candara"/>
                <a:cs typeface="Candara"/>
              </a:rPr>
              <a:t>Getting the numbers and timing right – availability of participants </a:t>
            </a:r>
            <a:r>
              <a:rPr lang="en-AU" dirty="0" smtClean="0">
                <a:latin typeface="Candara"/>
                <a:cs typeface="Candara"/>
              </a:rPr>
              <a:t>– don’t schedule at religious festivals, public holidays, major sporting events ... </a:t>
            </a:r>
            <a:r>
              <a:rPr lang="en-AU" dirty="0">
                <a:latin typeface="Candara"/>
                <a:cs typeface="Candara"/>
              </a:rPr>
              <a:t>e</a:t>
            </a:r>
            <a:r>
              <a:rPr lang="en-AU" dirty="0" smtClean="0">
                <a:latin typeface="Candara"/>
                <a:cs typeface="Candara"/>
              </a:rPr>
              <a:t>tc.</a:t>
            </a:r>
            <a:endParaRPr lang="en-AU" sz="2800" dirty="0" smtClean="0">
              <a:latin typeface="Candara"/>
              <a:cs typeface="Candara"/>
            </a:endParaRPr>
          </a:p>
          <a:p>
            <a:r>
              <a:rPr lang="en-AU" sz="2800" dirty="0" smtClean="0">
                <a:latin typeface="Candara"/>
                <a:cs typeface="Candara"/>
              </a:rPr>
              <a:t>Convincing clients </a:t>
            </a:r>
            <a:r>
              <a:rPr lang="en-AU" sz="2800" dirty="0">
                <a:latin typeface="Candara"/>
                <a:cs typeface="Candara"/>
              </a:rPr>
              <a:t>that this was important </a:t>
            </a:r>
            <a:r>
              <a:rPr lang="en-AU" sz="2800" dirty="0" smtClean="0">
                <a:latin typeface="Candara"/>
                <a:cs typeface="Candara"/>
              </a:rPr>
              <a:t>and they would get to be heard</a:t>
            </a:r>
            <a:endParaRPr lang="en-AU" sz="2800" dirty="0">
              <a:latin typeface="Candara"/>
              <a:cs typeface="Candara"/>
            </a:endParaRPr>
          </a:p>
          <a:p>
            <a:endParaRPr lang="en-US" sz="2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306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828800"/>
            <a:ext cx="6707187" cy="4267200"/>
          </a:xfrm>
          <a:effectLst>
            <a:outerShdw blurRad="50800" dist="12700" dir="8100000" algn="ctr" rotWithShape="0">
              <a:schemeClr val="bg2">
                <a:alpha val="75000"/>
              </a:schemeClr>
            </a:outerShdw>
          </a:effectLst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AU" sz="2400" dirty="0">
                <a:cs typeface="Candara"/>
              </a:rPr>
              <a:t>It’s an opportunity to explore issues </a:t>
            </a:r>
            <a:r>
              <a:rPr lang="en-AU" sz="2400" dirty="0" smtClean="0">
                <a:cs typeface="Candara"/>
              </a:rPr>
              <a:t>that may be:</a:t>
            </a:r>
            <a:endParaRPr lang="en-AU" sz="2400" dirty="0">
              <a:cs typeface="Candara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AU" sz="2000" dirty="0" smtClean="0">
                <a:cs typeface="Candara"/>
              </a:rPr>
              <a:t>Sensitive</a:t>
            </a:r>
            <a:r>
              <a:rPr lang="en-AU" sz="2000" dirty="0" smtClean="0"/>
              <a:t> – due to literacy issues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AU" sz="2000" dirty="0" smtClean="0"/>
              <a:t>Contentious – there may be very differing viewpoints – but it is important to point out that difference is good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AU" sz="2000" dirty="0" smtClean="0"/>
              <a:t>Invisible – the anecdotes can surface issues that are largely hidden or not obvious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914400" y="333375"/>
            <a:ext cx="7391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AU" sz="2800" b="1" dirty="0">
                <a:latin typeface="Lucida Calligraphy"/>
                <a:cs typeface="Lucida Calligraphy"/>
              </a:rPr>
              <a:t>What are the benefits of undertaking this </a:t>
            </a:r>
            <a:r>
              <a:rPr lang="en-AU" sz="2800" b="1" dirty="0" smtClean="0">
                <a:latin typeface="Lucida Calligraphy"/>
                <a:cs typeface="Lucida Calligraphy"/>
              </a:rPr>
              <a:t>approach</a:t>
            </a:r>
            <a:r>
              <a:rPr lang="en-AU" sz="2800" b="1" dirty="0">
                <a:latin typeface="Lucida Calligraphy"/>
                <a:cs typeface="Lucida Calligraphy"/>
              </a:rPr>
              <a:t>?</a:t>
            </a:r>
            <a:r>
              <a:rPr lang="en-AU" sz="2000" b="1" dirty="0">
                <a:latin typeface="Lucida Calligraphy"/>
                <a:cs typeface="Lucida Calligraphy"/>
              </a:rPr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latin typeface="Lucida Calligraphy"/>
                <a:cs typeface="Lucida Calligraphy"/>
              </a:rPr>
              <a:t>References</a:t>
            </a:r>
            <a:r>
              <a:rPr lang="en-US" dirty="0"/>
              <a:t>	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to run this process </a:t>
            </a:r>
            <a:r>
              <a:rPr lang="en-US" dirty="0">
                <a:hlinkClick r:id="rId3"/>
              </a:rPr>
              <a:t>www.rkrk.net.au</a:t>
            </a:r>
            <a:endParaRPr lang="en-US" dirty="0"/>
          </a:p>
          <a:p>
            <a:r>
              <a:rPr lang="en-US" dirty="0" smtClean="0"/>
              <a:t>Dave </a:t>
            </a:r>
            <a:r>
              <a:rPr lang="en-US" dirty="0"/>
              <a:t>Snowden</a:t>
            </a:r>
            <a:r>
              <a:rPr lang="ja-JP" altLang="en-US" dirty="0"/>
              <a:t>’</a:t>
            </a:r>
            <a:r>
              <a:rPr lang="en-US" dirty="0"/>
              <a:t>s </a:t>
            </a:r>
            <a:r>
              <a:rPr lang="en-US" dirty="0" err="1"/>
              <a:t>Cynefin</a:t>
            </a:r>
            <a:r>
              <a:rPr lang="en-US" dirty="0"/>
              <a:t> Framework </a:t>
            </a:r>
            <a:r>
              <a:rPr lang="en-US" dirty="0">
                <a:hlinkClick r:id="rId4"/>
              </a:rPr>
              <a:t>www.cognitive-</a:t>
            </a:r>
            <a:r>
              <a:rPr lang="en-US" dirty="0" smtClean="0">
                <a:hlinkClick r:id="rId4"/>
              </a:rPr>
              <a:t>edge.com</a:t>
            </a:r>
            <a:endParaRPr lang="en-US" dirty="0" smtClean="0"/>
          </a:p>
          <a:p>
            <a:r>
              <a:rPr lang="en-US" dirty="0" err="1" smtClean="0"/>
              <a:t>HyperEdge</a:t>
            </a:r>
            <a:r>
              <a:rPr lang="en-US" dirty="0" smtClean="0"/>
              <a:t> Pty Ltd </a:t>
            </a:r>
            <a:r>
              <a:rPr lang="en-US" dirty="0" smtClean="0">
                <a:hlinkClick r:id="rId5"/>
              </a:rPr>
              <a:t>www</a:t>
            </a:r>
            <a:r>
              <a:rPr lang="en-US" dirty="0" smtClean="0">
                <a:latin typeface="Arial" charset="0"/>
                <a:hlinkClick r:id="rId5"/>
              </a:rPr>
              <a:t>.hyperedge.com.au</a:t>
            </a:r>
            <a:endParaRPr lang="en-US" dirty="0" smtClean="0">
              <a:latin typeface="Arial" charset="0"/>
            </a:endParaRPr>
          </a:p>
          <a:p>
            <a:r>
              <a:rPr lang="en-US" dirty="0" smtClean="0">
                <a:latin typeface="Arial" charset="0"/>
              </a:rPr>
              <a:t>HartKnowledge </a:t>
            </a:r>
            <a:r>
              <a:rPr lang="en-US" dirty="0" smtClean="0">
                <a:latin typeface="Arial" charset="0"/>
                <a:hlinkClick r:id="rId6"/>
              </a:rPr>
              <a:t>www.hartknowledge.com.au</a:t>
            </a:r>
            <a:endParaRPr lang="en-US" dirty="0" smtClean="0">
              <a:latin typeface="Arial" charset="0"/>
            </a:endParaRPr>
          </a:p>
          <a:p>
            <a:endParaRPr lang="en-US" dirty="0" smtClean="0">
              <a:latin typeface="Arial" charset="0"/>
            </a:endParaRPr>
          </a:p>
          <a:p>
            <a:endParaRPr lang="en-US" dirty="0">
              <a:latin typeface="Arial" charset="0"/>
            </a:endParaRPr>
          </a:p>
          <a:p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046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5400" b="1" dirty="0" smtClean="0"/>
              <a:t>Questions?</a:t>
            </a:r>
            <a:endParaRPr lang="en-US" sz="54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ICEBER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509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04800" y="393700"/>
            <a:ext cx="1384300" cy="1187450"/>
          </a:xfrm>
          <a:prstGeom prst="rect">
            <a:avLst/>
          </a:prstGeom>
          <a:noFill/>
          <a:ln w="9525" cap="rnd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AU" sz="1200" b="1">
                <a:latin typeface="Arial" charset="0"/>
              </a:rPr>
              <a:t>Explicit</a:t>
            </a:r>
            <a:endParaRPr lang="en-AU" sz="1200">
              <a:latin typeface="Arial" charset="0"/>
            </a:endParaRPr>
          </a:p>
          <a:p>
            <a:r>
              <a:rPr lang="en-AU" sz="1200">
                <a:latin typeface="Arial" charset="0"/>
              </a:rPr>
              <a:t>      Documents</a:t>
            </a:r>
          </a:p>
          <a:p>
            <a:r>
              <a:rPr lang="en-AU" sz="1200" b="1">
                <a:latin typeface="Arial" charset="0"/>
              </a:rPr>
              <a:t>Observable</a:t>
            </a:r>
            <a:endParaRPr lang="en-AU" sz="1200">
              <a:latin typeface="Arial" charset="0"/>
            </a:endParaRPr>
          </a:p>
          <a:p>
            <a:r>
              <a:rPr lang="en-AU" sz="1200">
                <a:latin typeface="Arial" charset="0"/>
              </a:rPr>
              <a:t>      Budgets</a:t>
            </a:r>
          </a:p>
          <a:p>
            <a:r>
              <a:rPr lang="en-AU" sz="1200" b="1">
                <a:latin typeface="Arial" charset="0"/>
              </a:rPr>
              <a:t>Structured</a:t>
            </a:r>
            <a:endParaRPr lang="en-AU" sz="1200">
              <a:latin typeface="Arial" charset="0"/>
            </a:endParaRPr>
          </a:p>
          <a:p>
            <a:r>
              <a:rPr lang="en-AU" sz="1200">
                <a:latin typeface="Arial" charset="0"/>
              </a:rPr>
              <a:t>      Database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6845300" y="482600"/>
            <a:ext cx="1384300" cy="1187450"/>
          </a:xfrm>
          <a:prstGeom prst="rect">
            <a:avLst/>
          </a:prstGeom>
          <a:noFill/>
          <a:ln w="9525" cap="rnd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AU" sz="1200" b="1">
                <a:latin typeface="Arial" charset="0"/>
              </a:rPr>
              <a:t>Schematic</a:t>
            </a:r>
            <a:endParaRPr lang="en-AU" sz="1200">
              <a:latin typeface="Arial" charset="0"/>
            </a:endParaRPr>
          </a:p>
          <a:p>
            <a:r>
              <a:rPr lang="en-AU" sz="1200">
                <a:latin typeface="Arial" charset="0"/>
              </a:rPr>
              <a:t>      Org. Chart</a:t>
            </a:r>
          </a:p>
          <a:p>
            <a:r>
              <a:rPr lang="en-AU" sz="1200" b="1">
                <a:latin typeface="Arial" charset="0"/>
              </a:rPr>
              <a:t>Teachable</a:t>
            </a:r>
            <a:endParaRPr lang="en-AU" sz="1200">
              <a:latin typeface="Arial" charset="0"/>
            </a:endParaRPr>
          </a:p>
          <a:p>
            <a:r>
              <a:rPr lang="en-AU" sz="1200">
                <a:latin typeface="Arial" charset="0"/>
              </a:rPr>
              <a:t>      Procedures</a:t>
            </a:r>
          </a:p>
          <a:p>
            <a:r>
              <a:rPr lang="en-AU" sz="1200" b="1">
                <a:latin typeface="Arial" charset="0"/>
              </a:rPr>
              <a:t>Measurable</a:t>
            </a:r>
            <a:endParaRPr lang="en-AU" sz="1200">
              <a:latin typeface="Arial" charset="0"/>
            </a:endParaRPr>
          </a:p>
          <a:p>
            <a:r>
              <a:rPr lang="en-AU" sz="1200">
                <a:latin typeface="Arial" charset="0"/>
              </a:rPr>
              <a:t>      Skills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381000" y="4797425"/>
            <a:ext cx="1981200" cy="1187450"/>
          </a:xfrm>
          <a:prstGeom prst="rect">
            <a:avLst/>
          </a:prstGeom>
          <a:noFill/>
          <a:ln w="9525" cap="rnd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AU" sz="1200" b="1">
                <a:solidFill>
                  <a:schemeClr val="bg1"/>
                </a:solidFill>
                <a:latin typeface="Arial" charset="0"/>
              </a:rPr>
              <a:t>Tacit</a:t>
            </a:r>
            <a:endParaRPr lang="en-AU" sz="1200">
              <a:solidFill>
                <a:schemeClr val="bg1"/>
              </a:solidFill>
              <a:latin typeface="Arial" charset="0"/>
            </a:endParaRPr>
          </a:p>
          <a:p>
            <a:r>
              <a:rPr lang="en-AU" sz="1200">
                <a:solidFill>
                  <a:schemeClr val="bg1"/>
                </a:solidFill>
                <a:latin typeface="Arial" charset="0"/>
              </a:rPr>
              <a:t>      Markmanship</a:t>
            </a:r>
          </a:p>
          <a:p>
            <a:r>
              <a:rPr lang="en-AU" sz="1200" b="1">
                <a:solidFill>
                  <a:schemeClr val="bg1"/>
                </a:solidFill>
                <a:latin typeface="Arial" charset="0"/>
              </a:rPr>
              <a:t>Not Observable in Use</a:t>
            </a:r>
            <a:endParaRPr lang="en-AU" sz="1200">
              <a:solidFill>
                <a:schemeClr val="bg1"/>
              </a:solidFill>
              <a:latin typeface="Arial" charset="0"/>
            </a:endParaRPr>
          </a:p>
          <a:p>
            <a:r>
              <a:rPr lang="en-AU" sz="1200">
                <a:solidFill>
                  <a:schemeClr val="bg1"/>
                </a:solidFill>
                <a:latin typeface="Arial" charset="0"/>
              </a:rPr>
              <a:t>      Innovation</a:t>
            </a:r>
          </a:p>
          <a:p>
            <a:r>
              <a:rPr lang="en-AU" sz="1200" b="1">
                <a:solidFill>
                  <a:schemeClr val="bg1"/>
                </a:solidFill>
                <a:latin typeface="Arial" charset="0"/>
              </a:rPr>
              <a:t>Unstructured</a:t>
            </a:r>
            <a:endParaRPr lang="en-AU" sz="1200">
              <a:solidFill>
                <a:schemeClr val="bg1"/>
              </a:solidFill>
              <a:latin typeface="Arial" charset="0"/>
            </a:endParaRPr>
          </a:p>
          <a:p>
            <a:r>
              <a:rPr lang="en-AU" sz="1200">
                <a:solidFill>
                  <a:schemeClr val="bg1"/>
                </a:solidFill>
                <a:latin typeface="Arial" charset="0"/>
              </a:rPr>
              <a:t>      Building Relationships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6134100" y="4868863"/>
            <a:ext cx="2247900" cy="1187450"/>
          </a:xfrm>
          <a:prstGeom prst="rect">
            <a:avLst/>
          </a:prstGeom>
          <a:noFill/>
          <a:ln w="9525" cap="rnd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AU" sz="1200" b="1">
                <a:solidFill>
                  <a:schemeClr val="bg1"/>
                </a:solidFill>
                <a:latin typeface="Arial" charset="0"/>
              </a:rPr>
              <a:t>Rich</a:t>
            </a:r>
            <a:endParaRPr lang="en-AU" sz="1200">
              <a:solidFill>
                <a:schemeClr val="bg1"/>
              </a:solidFill>
              <a:latin typeface="Arial" charset="0"/>
            </a:endParaRPr>
          </a:p>
          <a:p>
            <a:r>
              <a:rPr lang="en-AU" sz="1200">
                <a:solidFill>
                  <a:schemeClr val="bg1"/>
                </a:solidFill>
                <a:latin typeface="Arial" charset="0"/>
              </a:rPr>
              <a:t>      Policy Development</a:t>
            </a:r>
          </a:p>
          <a:p>
            <a:r>
              <a:rPr lang="en-AU" sz="1200" b="1">
                <a:solidFill>
                  <a:schemeClr val="bg1"/>
                </a:solidFill>
                <a:latin typeface="Arial" charset="0"/>
              </a:rPr>
              <a:t>Not Teachable</a:t>
            </a:r>
            <a:endParaRPr lang="en-AU" sz="1200">
              <a:solidFill>
                <a:schemeClr val="bg1"/>
              </a:solidFill>
              <a:latin typeface="Arial" charset="0"/>
            </a:endParaRPr>
          </a:p>
          <a:p>
            <a:r>
              <a:rPr lang="en-AU" sz="1200">
                <a:solidFill>
                  <a:schemeClr val="bg1"/>
                </a:solidFill>
                <a:latin typeface="Arial" charset="0"/>
              </a:rPr>
              <a:t>      Professional Judgement</a:t>
            </a:r>
          </a:p>
          <a:p>
            <a:r>
              <a:rPr lang="en-AU" sz="1200" b="1">
                <a:solidFill>
                  <a:schemeClr val="bg1"/>
                </a:solidFill>
                <a:latin typeface="Arial" charset="0"/>
              </a:rPr>
              <a:t>Intangible</a:t>
            </a:r>
            <a:endParaRPr lang="en-AU" sz="1200">
              <a:solidFill>
                <a:schemeClr val="bg1"/>
              </a:solidFill>
              <a:latin typeface="Arial" charset="0"/>
            </a:endParaRPr>
          </a:p>
          <a:p>
            <a:r>
              <a:rPr lang="en-AU" sz="1200">
                <a:solidFill>
                  <a:schemeClr val="bg1"/>
                </a:solidFill>
                <a:latin typeface="Arial" charset="0"/>
              </a:rPr>
              <a:t>      Group Behaviour &amp; Norms</a:t>
            </a: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8483600" y="0"/>
            <a:ext cx="660400" cy="6858000"/>
          </a:xfrm>
          <a:prstGeom prst="rect">
            <a:avLst/>
          </a:prstGeom>
          <a:gradFill rotWithShape="0">
            <a:gsLst>
              <a:gs pos="0">
                <a:srgbClr val="FF0000"/>
              </a:gs>
              <a:gs pos="100000">
                <a:srgbClr val="66FF66"/>
              </a:gs>
            </a:gsLst>
            <a:lin ang="5400000" scaled="1"/>
          </a:gradFill>
          <a:ln w="9525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 rot="10779422">
            <a:off x="8599488" y="4559300"/>
            <a:ext cx="428625" cy="1503363"/>
          </a:xfrm>
          <a:prstGeom prst="rect">
            <a:avLst/>
          </a:prstGeom>
          <a:noFill/>
          <a:ln w="9525" cap="rnd">
            <a:noFill/>
            <a:miter lim="800000"/>
            <a:headEnd type="none" w="sm" len="sm"/>
            <a:tailEnd type="none" w="sm" len="sm"/>
          </a:ln>
        </p:spPr>
        <p:txBody>
          <a:bodyPr vert="eaVert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1600">
                <a:latin typeface="Arial" charset="0"/>
              </a:rPr>
              <a:t>Personalisation</a:t>
            </a:r>
            <a:endParaRPr lang="en-AU" sz="1200">
              <a:latin typeface="Arial" charset="0"/>
            </a:endParaRP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 rot="10779422">
            <a:off x="8562975" y="203200"/>
            <a:ext cx="428625" cy="1503363"/>
          </a:xfrm>
          <a:prstGeom prst="rect">
            <a:avLst/>
          </a:prstGeom>
          <a:noFill/>
          <a:ln w="9525" cap="rnd">
            <a:noFill/>
            <a:miter lim="800000"/>
            <a:headEnd type="none" w="sm" len="sm"/>
            <a:tailEnd type="none" w="sm" len="sm"/>
          </a:ln>
        </p:spPr>
        <p:txBody>
          <a:bodyPr vert="eaVert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1600">
                <a:latin typeface="Arial" charset="0"/>
              </a:rPr>
              <a:t>Codification</a:t>
            </a:r>
            <a:endParaRPr lang="en-AU" sz="1200">
              <a:latin typeface="Arial" charset="0"/>
            </a:endParaRPr>
          </a:p>
        </p:txBody>
      </p:sp>
      <p:sp>
        <p:nvSpPr>
          <p:cNvPr id="20490" name="Line 10"/>
          <p:cNvSpPr>
            <a:spLocks noChangeShapeType="1"/>
          </p:cNvSpPr>
          <p:nvPr/>
        </p:nvSpPr>
        <p:spPr bwMode="auto">
          <a:xfrm>
            <a:off x="8483600" y="1943100"/>
            <a:ext cx="6604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fusion">
  <a:themeElements>
    <a:clrScheme name="Infusion">
      <a:dk1>
        <a:sysClr val="windowText" lastClr="000000"/>
      </a:dk1>
      <a:lt1>
        <a:sysClr val="window" lastClr="FFFFFF"/>
      </a:lt1>
      <a:dk2>
        <a:srgbClr val="2F1F58"/>
      </a:dk2>
      <a:lt2>
        <a:srgbClr val="B7A9E0"/>
      </a:lt2>
      <a:accent1>
        <a:srgbClr val="8C73D0"/>
      </a:accent1>
      <a:accent2>
        <a:srgbClr val="C2E8C4"/>
      </a:accent2>
      <a:accent3>
        <a:srgbClr val="C5A6E8"/>
      </a:accent3>
      <a:accent4>
        <a:srgbClr val="B45EC7"/>
      </a:accent4>
      <a:accent5>
        <a:srgbClr val="9FDAFB"/>
      </a:accent5>
      <a:accent6>
        <a:srgbClr val="95C5B0"/>
      </a:accent6>
      <a:hlink>
        <a:srgbClr val="744AE0"/>
      </a:hlink>
      <a:folHlink>
        <a:srgbClr val="8D8AD1"/>
      </a:folHlink>
    </a:clrScheme>
    <a:fontScheme name="Infusion">
      <a:majorFont>
        <a:latin typeface="Mistral"/>
        <a:ea typeface=""/>
        <a:cs typeface=""/>
        <a:font script="Jpan" typeface="ＭＳ Ｐ明朝"/>
      </a:majorFont>
      <a:minorFont>
        <a:latin typeface="Candara"/>
        <a:ea typeface=""/>
        <a:cs typeface=""/>
        <a:font script="Jpan" typeface="メイリオ"/>
      </a:minorFont>
    </a:fontScheme>
    <a:fmtScheme name="Infus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300000"/>
                <a:lumMod val="125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135000"/>
              </a:schemeClr>
            </a:duotone>
          </a:blip>
          <a:tile tx="0" ty="0" sx="40000" sy="40000" flip="none" algn="tl"/>
        </a:blipFill>
      </a:fillStyleLst>
      <a:lnStyleLst>
        <a:ln w="38100" cap="flat" cmpd="sng" algn="ctr">
          <a:solidFill>
            <a:schemeClr val="phClr">
              <a:alpha val="70000"/>
              <a:satMod val="105000"/>
            </a:schemeClr>
          </a:solidFill>
          <a:prstDash val="solid"/>
          <a:miter/>
        </a:ln>
        <a:ln w="50800" cap="flat" cmpd="sng" algn="ctr">
          <a:solidFill>
            <a:schemeClr val="phClr">
              <a:alpha val="50000"/>
            </a:schemeClr>
          </a:solidFill>
          <a:prstDash val="solid"/>
          <a:miter/>
        </a:ln>
        <a:ln w="88900" cap="flat" cmpd="sng" algn="ctr">
          <a:solidFill>
            <a:schemeClr val="phClr">
              <a:alpha val="40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r="13500000">
              <a:srgbClr val="000000">
                <a:alpha val="50000"/>
              </a:srgbClr>
            </a:innerShdw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Infusion.thmx</Template>
  <TotalTime>832</TotalTime>
  <Words>1066</Words>
  <Application>Microsoft Macintosh PowerPoint</Application>
  <PresentationFormat>On-screen Show (4:3)</PresentationFormat>
  <Paragraphs>140</Paragraphs>
  <Slides>18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Infusion</vt:lpstr>
      <vt:lpstr>Qualitative Evaluation Using Narrative Techniques</vt:lpstr>
      <vt:lpstr>Narrative (story)?</vt:lpstr>
      <vt:lpstr>Cynefin Framework</vt:lpstr>
      <vt:lpstr>Why use Narrative?</vt:lpstr>
      <vt:lpstr>What is an Anecdote Circle?</vt:lpstr>
      <vt:lpstr>No Conversation = No Relationship</vt:lpstr>
      <vt:lpstr>Using Anecdote Circles</vt:lpstr>
      <vt:lpstr>Anecdote Circles Rules</vt:lpstr>
      <vt:lpstr>First Exercise: Anecdote Circles</vt:lpstr>
      <vt:lpstr>Second exercise - Making Sense – Labelling anecdotes</vt:lpstr>
      <vt:lpstr>Third exercise Making Sense – Labelling clusters</vt:lpstr>
      <vt:lpstr>Voting on the Priority Cluster</vt:lpstr>
      <vt:lpstr>Actions for Improvement</vt:lpstr>
      <vt:lpstr>Some Limitations</vt:lpstr>
      <vt:lpstr>PowerPoint Presentation</vt:lpstr>
      <vt:lpstr>References </vt:lpstr>
      <vt:lpstr>PowerPoint Presentation</vt:lpstr>
      <vt:lpstr>PowerPoint Presentation</vt:lpstr>
    </vt:vector>
  </TitlesOfParts>
  <Company>HartKnowledge Consulting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does Knowledge Management have to do with librarianship?</dc:title>
  <dc:creator>Nerida Hart</dc:creator>
  <cp:lastModifiedBy>Nerida Hart</cp:lastModifiedBy>
  <cp:revision>29</cp:revision>
  <dcterms:created xsi:type="dcterms:W3CDTF">2011-02-10T05:00:03Z</dcterms:created>
  <dcterms:modified xsi:type="dcterms:W3CDTF">2012-08-01T01:04:54Z</dcterms:modified>
</cp:coreProperties>
</file>